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2"/>
  </p:notesMasterIdLst>
  <p:sldIdLst>
    <p:sldId id="258" r:id="rId2"/>
    <p:sldId id="261" r:id="rId3"/>
    <p:sldId id="264" r:id="rId4"/>
    <p:sldId id="265" r:id="rId5"/>
    <p:sldId id="267" r:id="rId6"/>
    <p:sldId id="266" r:id="rId7"/>
    <p:sldId id="283" r:id="rId8"/>
    <p:sldId id="282" r:id="rId9"/>
    <p:sldId id="269" r:id="rId10"/>
    <p:sldId id="301" r:id="rId11"/>
    <p:sldId id="270" r:id="rId12"/>
    <p:sldId id="274" r:id="rId13"/>
    <p:sldId id="285" r:id="rId14"/>
    <p:sldId id="286" r:id="rId15"/>
    <p:sldId id="304" r:id="rId16"/>
    <p:sldId id="288" r:id="rId17"/>
    <p:sldId id="290" r:id="rId18"/>
    <p:sldId id="287" r:id="rId19"/>
    <p:sldId id="291" r:id="rId20"/>
    <p:sldId id="292" r:id="rId21"/>
    <p:sldId id="293" r:id="rId22"/>
    <p:sldId id="294" r:id="rId23"/>
    <p:sldId id="284" r:id="rId24"/>
    <p:sldId id="295" r:id="rId25"/>
    <p:sldId id="296" r:id="rId26"/>
    <p:sldId id="305" r:id="rId27"/>
    <p:sldId id="299" r:id="rId28"/>
    <p:sldId id="297" r:id="rId29"/>
    <p:sldId id="300" r:id="rId30"/>
    <p:sldId id="30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4031"/>
    <a:srgbClr val="0C3226"/>
    <a:srgbClr val="B3FFD5"/>
    <a:srgbClr val="51A200"/>
    <a:srgbClr val="00133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223" autoAdjust="0"/>
  </p:normalViewPr>
  <p:slideViewPr>
    <p:cSldViewPr showGuides="1">
      <p:cViewPr varScale="1">
        <p:scale>
          <a:sx n="103" d="100"/>
          <a:sy n="103" d="100"/>
        </p:scale>
        <p:origin x="-1854" y="174"/>
      </p:cViewPr>
      <p:guideLst>
        <p:guide orient="horz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8" d="100"/>
          <a:sy n="78" d="100"/>
        </p:scale>
        <p:origin x="-2052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5A9B4B-0747-42C1-800F-FA7C4A4B234F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22D01E-95D6-4001-B13F-3D6E88D8C7C3}">
      <dgm:prSet phldrT="[Текст]"/>
      <dgm:spPr/>
      <dgm:t>
        <a:bodyPr/>
        <a:lstStyle/>
        <a:p>
          <a:r>
            <a:rPr lang="ru-RU" b="1" dirty="0">
              <a:solidFill>
                <a:schemeClr val="bg2">
                  <a:lumMod val="10000"/>
                </a:schemeClr>
              </a:solidFill>
            </a:rPr>
            <a:t>Рабочая программа  дополнительного образования«Мини-музей в ДОУ «Край Смоленский» для детей 5-7 лет»</a:t>
          </a:r>
        </a:p>
      </dgm:t>
    </dgm:pt>
    <dgm:pt modelId="{83825614-EEBE-4363-81F8-C8A9446E536A}" type="parTrans" cxnId="{8EC9C626-158D-4A6F-8029-CB21B6131408}">
      <dgm:prSet/>
      <dgm:spPr/>
      <dgm:t>
        <a:bodyPr/>
        <a:lstStyle/>
        <a:p>
          <a:endParaRPr lang="ru-RU"/>
        </a:p>
      </dgm:t>
    </dgm:pt>
    <dgm:pt modelId="{172B1F34-E9AF-4894-884E-81C29814044E}" type="sibTrans" cxnId="{8EC9C626-158D-4A6F-8029-CB21B6131408}">
      <dgm:prSet/>
      <dgm:spPr/>
      <dgm:t>
        <a:bodyPr/>
        <a:lstStyle/>
        <a:p>
          <a:endParaRPr lang="ru-RU"/>
        </a:p>
      </dgm:t>
    </dgm:pt>
    <dgm:pt modelId="{846A88C9-9D32-4BD0-B7AA-449126021938}">
      <dgm:prSet phldrT="[Текст]"/>
      <dgm:spPr/>
      <dgm:t>
        <a:bodyPr/>
        <a:lstStyle/>
        <a:p>
          <a:r>
            <a:rPr lang="ru-RU" b="1" dirty="0">
              <a:solidFill>
                <a:schemeClr val="bg2">
                  <a:lumMod val="10000"/>
                </a:schemeClr>
              </a:solidFill>
            </a:rPr>
            <a:t>Рабочая программа  родительского клуба «С чего начинается Родина»</a:t>
          </a:r>
        </a:p>
      </dgm:t>
    </dgm:pt>
    <dgm:pt modelId="{B756C559-71BC-4745-80C3-53A6C56BF763}" type="parTrans" cxnId="{13AA8B28-5905-4F89-805B-F78467F4F8F7}">
      <dgm:prSet/>
      <dgm:spPr/>
      <dgm:t>
        <a:bodyPr/>
        <a:lstStyle/>
        <a:p>
          <a:endParaRPr lang="ru-RU"/>
        </a:p>
      </dgm:t>
    </dgm:pt>
    <dgm:pt modelId="{0FEF10C6-3C05-48D8-9AB7-FA91A27CB6AF}" type="sibTrans" cxnId="{13AA8B28-5905-4F89-805B-F78467F4F8F7}">
      <dgm:prSet/>
      <dgm:spPr/>
      <dgm:t>
        <a:bodyPr/>
        <a:lstStyle/>
        <a:p>
          <a:endParaRPr lang="ru-RU"/>
        </a:p>
      </dgm:t>
    </dgm:pt>
    <dgm:pt modelId="{4C5EE04C-9FF8-4A47-AEF5-D92C1B878CD0}">
      <dgm:prSet phldrT="[Текст]"/>
      <dgm:spPr/>
      <dgm:t>
        <a:bodyPr/>
        <a:lstStyle/>
        <a:p>
          <a:r>
            <a:rPr lang="ru-RU" b="1" dirty="0">
              <a:solidFill>
                <a:schemeClr val="bg2">
                  <a:lumMod val="10000"/>
                </a:schemeClr>
              </a:solidFill>
            </a:rPr>
            <a:t>Рабочая программа детского объединения по </a:t>
          </a:r>
          <a:r>
            <a:rPr lang="ru-RU" b="1" dirty="0" smtClean="0">
              <a:solidFill>
                <a:schemeClr val="bg2">
                  <a:lumMod val="10000"/>
                </a:schemeClr>
              </a:solidFill>
            </a:rPr>
            <a:t>краеведению  </a:t>
          </a:r>
          <a:r>
            <a:rPr lang="ru-RU" b="1" dirty="0">
              <a:solidFill>
                <a:schemeClr val="bg2">
                  <a:lumMod val="10000"/>
                </a:schemeClr>
              </a:solidFill>
            </a:rPr>
            <a:t>«Юный краевед»</a:t>
          </a:r>
        </a:p>
      </dgm:t>
    </dgm:pt>
    <dgm:pt modelId="{F1E3057C-D68F-4E2A-B304-89529C9D3493}" type="parTrans" cxnId="{43874C1F-B2FC-44E2-9EA2-2E762595D217}">
      <dgm:prSet/>
      <dgm:spPr/>
      <dgm:t>
        <a:bodyPr/>
        <a:lstStyle/>
        <a:p>
          <a:endParaRPr lang="ru-RU"/>
        </a:p>
      </dgm:t>
    </dgm:pt>
    <dgm:pt modelId="{1243ABD9-27B6-4DA3-B886-B68C68574C00}" type="sibTrans" cxnId="{43874C1F-B2FC-44E2-9EA2-2E762595D217}">
      <dgm:prSet/>
      <dgm:spPr/>
      <dgm:t>
        <a:bodyPr/>
        <a:lstStyle/>
        <a:p>
          <a:endParaRPr lang="ru-RU"/>
        </a:p>
      </dgm:t>
    </dgm:pt>
    <dgm:pt modelId="{427904B9-2E54-43A9-90A6-A5E22D2835FC}" type="pres">
      <dgm:prSet presAssocID="{BF5A9B4B-0747-42C1-800F-FA7C4A4B234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8ECF41-6A3E-4925-BE8F-C67C6FA22111}" type="pres">
      <dgm:prSet presAssocID="{7A22D01E-95D6-4001-B13F-3D6E88D8C7C3}" presName="node" presStyleLbl="node1" presStyleIdx="0" presStyleCnt="3" custScaleX="2196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D3154F-AE16-4435-A9A8-A5F9BCF34861}" type="pres">
      <dgm:prSet presAssocID="{172B1F34-E9AF-4894-884E-81C29814044E}" presName="sibTrans" presStyleLbl="sibTrans2D1" presStyleIdx="0" presStyleCnt="3" custLinFactX="100000" custLinFactNeighborX="119254" custLinFactNeighborY="-48662"/>
      <dgm:spPr/>
      <dgm:t>
        <a:bodyPr/>
        <a:lstStyle/>
        <a:p>
          <a:endParaRPr lang="ru-RU"/>
        </a:p>
      </dgm:t>
    </dgm:pt>
    <dgm:pt modelId="{DA4AEC7C-E222-46B2-AA55-6EC7A1C0C3B4}" type="pres">
      <dgm:prSet presAssocID="{172B1F34-E9AF-4894-884E-81C29814044E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6E38C523-4175-4811-AD7C-AB5BA658D063}" type="pres">
      <dgm:prSet presAssocID="{846A88C9-9D32-4BD0-B7AA-449126021938}" presName="node" presStyleLbl="node1" presStyleIdx="1" presStyleCnt="3" custScaleX="120857" custScaleY="1184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A1F5B9-1514-4277-9A56-D53F085B4869}" type="pres">
      <dgm:prSet presAssocID="{0FEF10C6-3C05-48D8-9AB7-FA91A27CB6AF}" presName="sibTrans" presStyleLbl="sibTrans2D1" presStyleIdx="1" presStyleCnt="3" custScaleX="186959"/>
      <dgm:spPr/>
      <dgm:t>
        <a:bodyPr/>
        <a:lstStyle/>
        <a:p>
          <a:endParaRPr lang="ru-RU"/>
        </a:p>
      </dgm:t>
    </dgm:pt>
    <dgm:pt modelId="{E4299364-CB87-4F7D-9074-1368A4518040}" type="pres">
      <dgm:prSet presAssocID="{0FEF10C6-3C05-48D8-9AB7-FA91A27CB6AF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DA64A81B-62B6-436E-B09B-830E2FB20C3C}" type="pres">
      <dgm:prSet presAssocID="{4C5EE04C-9FF8-4A47-AEF5-D92C1B878CD0}" presName="node" presStyleLbl="node1" presStyleIdx="2" presStyleCnt="3" custScaleX="114263" custScaleY="1117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B8A905-67F2-41D3-94A2-43E4D8D54130}" type="pres">
      <dgm:prSet presAssocID="{1243ABD9-27B6-4DA3-B886-B68C68574C00}" presName="sibTrans" presStyleLbl="sibTrans2D1" presStyleIdx="2" presStyleCnt="3" custLinFactX="-51052" custLinFactNeighborX="-100000" custLinFactNeighborY="-41219"/>
      <dgm:spPr/>
      <dgm:t>
        <a:bodyPr/>
        <a:lstStyle/>
        <a:p>
          <a:endParaRPr lang="ru-RU"/>
        </a:p>
      </dgm:t>
    </dgm:pt>
    <dgm:pt modelId="{0D3545B6-126F-48FA-964F-FD7F94C2482D}" type="pres">
      <dgm:prSet presAssocID="{1243ABD9-27B6-4DA3-B886-B68C68574C00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AA59EBE7-3A89-49FC-B111-4D5876DDBFCE}" type="presOf" srcId="{BF5A9B4B-0747-42C1-800F-FA7C4A4B234F}" destId="{427904B9-2E54-43A9-90A6-A5E22D2835FC}" srcOrd="0" destOrd="0" presId="urn:microsoft.com/office/officeart/2005/8/layout/cycle2"/>
    <dgm:cxn modelId="{B2E38FA1-C6A5-4543-A986-0BD313CD2C4E}" type="presOf" srcId="{172B1F34-E9AF-4894-884E-81C29814044E}" destId="{1FD3154F-AE16-4435-A9A8-A5F9BCF34861}" srcOrd="0" destOrd="0" presId="urn:microsoft.com/office/officeart/2005/8/layout/cycle2"/>
    <dgm:cxn modelId="{1882FAF8-2D73-4657-B3E7-39D34720E99D}" type="presOf" srcId="{846A88C9-9D32-4BD0-B7AA-449126021938}" destId="{6E38C523-4175-4811-AD7C-AB5BA658D063}" srcOrd="0" destOrd="0" presId="urn:microsoft.com/office/officeart/2005/8/layout/cycle2"/>
    <dgm:cxn modelId="{2DBB1260-FE2C-4610-9236-E39A6AF66F09}" type="presOf" srcId="{7A22D01E-95D6-4001-B13F-3D6E88D8C7C3}" destId="{D98ECF41-6A3E-4925-BE8F-C67C6FA22111}" srcOrd="0" destOrd="0" presId="urn:microsoft.com/office/officeart/2005/8/layout/cycle2"/>
    <dgm:cxn modelId="{070C2866-686F-4098-8003-BA92F9F00D80}" type="presOf" srcId="{0FEF10C6-3C05-48D8-9AB7-FA91A27CB6AF}" destId="{3CA1F5B9-1514-4277-9A56-D53F085B4869}" srcOrd="0" destOrd="0" presId="urn:microsoft.com/office/officeart/2005/8/layout/cycle2"/>
    <dgm:cxn modelId="{D870EF30-A9C3-4817-8DD4-D5570120C275}" type="presOf" srcId="{4C5EE04C-9FF8-4A47-AEF5-D92C1B878CD0}" destId="{DA64A81B-62B6-436E-B09B-830E2FB20C3C}" srcOrd="0" destOrd="0" presId="urn:microsoft.com/office/officeart/2005/8/layout/cycle2"/>
    <dgm:cxn modelId="{70836EDC-F39E-4916-BEBB-1A83B01286AA}" type="presOf" srcId="{1243ABD9-27B6-4DA3-B886-B68C68574C00}" destId="{0D3545B6-126F-48FA-964F-FD7F94C2482D}" srcOrd="1" destOrd="0" presId="urn:microsoft.com/office/officeart/2005/8/layout/cycle2"/>
    <dgm:cxn modelId="{13AA8B28-5905-4F89-805B-F78467F4F8F7}" srcId="{BF5A9B4B-0747-42C1-800F-FA7C4A4B234F}" destId="{846A88C9-9D32-4BD0-B7AA-449126021938}" srcOrd="1" destOrd="0" parTransId="{B756C559-71BC-4745-80C3-53A6C56BF763}" sibTransId="{0FEF10C6-3C05-48D8-9AB7-FA91A27CB6AF}"/>
    <dgm:cxn modelId="{43874C1F-B2FC-44E2-9EA2-2E762595D217}" srcId="{BF5A9B4B-0747-42C1-800F-FA7C4A4B234F}" destId="{4C5EE04C-9FF8-4A47-AEF5-D92C1B878CD0}" srcOrd="2" destOrd="0" parTransId="{F1E3057C-D68F-4E2A-B304-89529C9D3493}" sibTransId="{1243ABD9-27B6-4DA3-B886-B68C68574C00}"/>
    <dgm:cxn modelId="{8EC9C626-158D-4A6F-8029-CB21B6131408}" srcId="{BF5A9B4B-0747-42C1-800F-FA7C4A4B234F}" destId="{7A22D01E-95D6-4001-B13F-3D6E88D8C7C3}" srcOrd="0" destOrd="0" parTransId="{83825614-EEBE-4363-81F8-C8A9446E536A}" sibTransId="{172B1F34-E9AF-4894-884E-81C29814044E}"/>
    <dgm:cxn modelId="{D5583550-34D6-4537-9D2A-A3F579F2B01C}" type="presOf" srcId="{172B1F34-E9AF-4894-884E-81C29814044E}" destId="{DA4AEC7C-E222-46B2-AA55-6EC7A1C0C3B4}" srcOrd="1" destOrd="0" presId="urn:microsoft.com/office/officeart/2005/8/layout/cycle2"/>
    <dgm:cxn modelId="{A1EAD102-BCA8-4830-9929-386B6B025AC9}" type="presOf" srcId="{1243ABD9-27B6-4DA3-B886-B68C68574C00}" destId="{9CB8A905-67F2-41D3-94A2-43E4D8D54130}" srcOrd="0" destOrd="0" presId="urn:microsoft.com/office/officeart/2005/8/layout/cycle2"/>
    <dgm:cxn modelId="{0F37B013-DEDF-4DC9-A89B-2FC64663D235}" type="presOf" srcId="{0FEF10C6-3C05-48D8-9AB7-FA91A27CB6AF}" destId="{E4299364-CB87-4F7D-9074-1368A4518040}" srcOrd="1" destOrd="0" presId="urn:microsoft.com/office/officeart/2005/8/layout/cycle2"/>
    <dgm:cxn modelId="{15D5DB13-E4CD-4B1D-B8EE-12D8D5A58C69}" type="presParOf" srcId="{427904B9-2E54-43A9-90A6-A5E22D2835FC}" destId="{D98ECF41-6A3E-4925-BE8F-C67C6FA22111}" srcOrd="0" destOrd="0" presId="urn:microsoft.com/office/officeart/2005/8/layout/cycle2"/>
    <dgm:cxn modelId="{277B2A0C-6B7E-449C-AFDF-D3CF31851991}" type="presParOf" srcId="{427904B9-2E54-43A9-90A6-A5E22D2835FC}" destId="{1FD3154F-AE16-4435-A9A8-A5F9BCF34861}" srcOrd="1" destOrd="0" presId="urn:microsoft.com/office/officeart/2005/8/layout/cycle2"/>
    <dgm:cxn modelId="{06E1A34F-0409-4B6F-B8BE-B8D6B935A2DC}" type="presParOf" srcId="{1FD3154F-AE16-4435-A9A8-A5F9BCF34861}" destId="{DA4AEC7C-E222-46B2-AA55-6EC7A1C0C3B4}" srcOrd="0" destOrd="0" presId="urn:microsoft.com/office/officeart/2005/8/layout/cycle2"/>
    <dgm:cxn modelId="{7ABFD0A5-18BF-4239-818B-B90A98AE817F}" type="presParOf" srcId="{427904B9-2E54-43A9-90A6-A5E22D2835FC}" destId="{6E38C523-4175-4811-AD7C-AB5BA658D063}" srcOrd="2" destOrd="0" presId="urn:microsoft.com/office/officeart/2005/8/layout/cycle2"/>
    <dgm:cxn modelId="{39BC08E3-5FB5-4692-BF5F-5729B9FA1DD3}" type="presParOf" srcId="{427904B9-2E54-43A9-90A6-A5E22D2835FC}" destId="{3CA1F5B9-1514-4277-9A56-D53F085B4869}" srcOrd="3" destOrd="0" presId="urn:microsoft.com/office/officeart/2005/8/layout/cycle2"/>
    <dgm:cxn modelId="{B23FBF1A-1B2C-42BB-823F-CB8895FA82F3}" type="presParOf" srcId="{3CA1F5B9-1514-4277-9A56-D53F085B4869}" destId="{E4299364-CB87-4F7D-9074-1368A4518040}" srcOrd="0" destOrd="0" presId="urn:microsoft.com/office/officeart/2005/8/layout/cycle2"/>
    <dgm:cxn modelId="{AA2CF631-6E70-4593-81A3-C3DBD660774A}" type="presParOf" srcId="{427904B9-2E54-43A9-90A6-A5E22D2835FC}" destId="{DA64A81B-62B6-436E-B09B-830E2FB20C3C}" srcOrd="4" destOrd="0" presId="urn:microsoft.com/office/officeart/2005/8/layout/cycle2"/>
    <dgm:cxn modelId="{A81AB575-A47C-4D0C-B427-9B7CD6F1ABFD}" type="presParOf" srcId="{427904B9-2E54-43A9-90A6-A5E22D2835FC}" destId="{9CB8A905-67F2-41D3-94A2-43E4D8D54130}" srcOrd="5" destOrd="0" presId="urn:microsoft.com/office/officeart/2005/8/layout/cycle2"/>
    <dgm:cxn modelId="{47FB8F0D-7D9C-4CCC-89DD-11F66CEF49C4}" type="presParOf" srcId="{9CB8A905-67F2-41D3-94A2-43E4D8D54130}" destId="{0D3545B6-126F-48FA-964F-FD7F94C2482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98ECF41-6A3E-4925-BE8F-C67C6FA22111}">
      <dsp:nvSpPr>
        <dsp:cNvPr id="0" name=""/>
        <dsp:cNvSpPr/>
      </dsp:nvSpPr>
      <dsp:spPr>
        <a:xfrm>
          <a:off x="1476429" y="-108233"/>
          <a:ext cx="5198706" cy="23668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bg2">
                  <a:lumMod val="10000"/>
                </a:schemeClr>
              </a:solidFill>
            </a:rPr>
            <a:t>Рабочая программа  дополнительного образования«Мини-музей в ДОУ «Край Смоленский» для детей 5-7 лет»</a:t>
          </a:r>
        </a:p>
      </dsp:txBody>
      <dsp:txXfrm>
        <a:off x="1476429" y="-108233"/>
        <a:ext cx="5198706" cy="2366813"/>
      </dsp:txXfrm>
    </dsp:sp>
    <dsp:sp modelId="{1FD3154F-AE16-4435-A9A8-A5F9BCF34861}">
      <dsp:nvSpPr>
        <dsp:cNvPr id="0" name=""/>
        <dsp:cNvSpPr/>
      </dsp:nvSpPr>
      <dsp:spPr>
        <a:xfrm rot="3600000">
          <a:off x="5673135" y="1776793"/>
          <a:ext cx="435590" cy="7987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3600000">
        <a:off x="5673135" y="1776793"/>
        <a:ext cx="435590" cy="798799"/>
      </dsp:txXfrm>
    </dsp:sp>
    <dsp:sp modelId="{6E38C523-4175-4811-AD7C-AB5BA658D063}">
      <dsp:nvSpPr>
        <dsp:cNvPr id="0" name=""/>
        <dsp:cNvSpPr/>
      </dsp:nvSpPr>
      <dsp:spPr>
        <a:xfrm>
          <a:off x="4421698" y="2749635"/>
          <a:ext cx="2860459" cy="28038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bg2">
                  <a:lumMod val="10000"/>
                </a:schemeClr>
              </a:solidFill>
            </a:rPr>
            <a:t>Рабочая программа  родительского клуба «С чего начинается Родина»</a:t>
          </a:r>
        </a:p>
      </dsp:txBody>
      <dsp:txXfrm>
        <a:off x="4421698" y="2749635"/>
        <a:ext cx="2860459" cy="2803822"/>
      </dsp:txXfrm>
    </dsp:sp>
    <dsp:sp modelId="{3CA1F5B9-1514-4277-9A56-D53F085B4869}">
      <dsp:nvSpPr>
        <dsp:cNvPr id="0" name=""/>
        <dsp:cNvSpPr/>
      </dsp:nvSpPr>
      <dsp:spPr>
        <a:xfrm rot="10800000">
          <a:off x="3666891" y="3752146"/>
          <a:ext cx="762845" cy="7987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0800000">
        <a:off x="3666891" y="3752146"/>
        <a:ext cx="762845" cy="798799"/>
      </dsp:txXfrm>
    </dsp:sp>
    <dsp:sp modelId="{DA64A81B-62B6-436E-B09B-830E2FB20C3C}">
      <dsp:nvSpPr>
        <dsp:cNvPr id="0" name=""/>
        <dsp:cNvSpPr/>
      </dsp:nvSpPr>
      <dsp:spPr>
        <a:xfrm>
          <a:off x="947441" y="2829290"/>
          <a:ext cx="2704392" cy="26445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bg2">
                  <a:lumMod val="10000"/>
                </a:schemeClr>
              </a:solidFill>
            </a:rPr>
            <a:t>Рабочая программа детского объединения по </a:t>
          </a:r>
          <a:r>
            <a:rPr lang="ru-RU" sz="1600" b="1" kern="1200" dirty="0" smtClean="0">
              <a:solidFill>
                <a:schemeClr val="bg2">
                  <a:lumMod val="10000"/>
                </a:schemeClr>
              </a:solidFill>
            </a:rPr>
            <a:t>краеведению  </a:t>
          </a:r>
          <a:r>
            <a:rPr lang="ru-RU" sz="1600" b="1" kern="1200" dirty="0">
              <a:solidFill>
                <a:schemeClr val="bg2">
                  <a:lumMod val="10000"/>
                </a:schemeClr>
              </a:solidFill>
            </a:rPr>
            <a:t>«Юный краевед»</a:t>
          </a:r>
        </a:p>
      </dsp:txBody>
      <dsp:txXfrm>
        <a:off x="947441" y="2829290"/>
        <a:ext cx="2704392" cy="2644511"/>
      </dsp:txXfrm>
    </dsp:sp>
    <dsp:sp modelId="{9CB8A905-67F2-41D3-94A2-43E4D8D54130}">
      <dsp:nvSpPr>
        <dsp:cNvPr id="0" name=""/>
        <dsp:cNvSpPr/>
      </dsp:nvSpPr>
      <dsp:spPr>
        <a:xfrm rot="18000000">
          <a:off x="2222702" y="1892959"/>
          <a:ext cx="477608" cy="7987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8000000">
        <a:off x="2222702" y="1892959"/>
        <a:ext cx="477608" cy="7987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EE92F-F45C-4030-A3BE-C231C70E2C26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5060C-BB14-4667-A58B-79D527DE3A7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5060C-BB14-4667-A58B-79D527DE3A7C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282" y="357166"/>
            <a:ext cx="8715436" cy="1470025"/>
          </a:xfrm>
        </p:spPr>
        <p:txBody>
          <a:bodyPr/>
          <a:lstStyle>
            <a:lvl1pPr>
              <a:defRPr b="1" baseline="0">
                <a:ln w="19050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+mj-lt"/>
                <a:ea typeface="+mj-ea"/>
                <a:cs typeface="Tahoma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28802"/>
            <a:ext cx="6400800" cy="1428760"/>
          </a:xfrm>
        </p:spPr>
        <p:txBody>
          <a:bodyPr/>
          <a:lstStyle>
            <a:lvl1pPr marL="0" indent="0" algn="ctr">
              <a:buNone/>
              <a:defRPr b="1" cap="none" spc="0">
                <a:ln w="19050">
                  <a:solidFill>
                    <a:srgbClr val="0C3226"/>
                  </a:solidFill>
                </a:ln>
                <a:solidFill>
                  <a:schemeClr val="bg1"/>
                </a:solidFill>
                <a:effectLst/>
                <a:latin typeface="+mn-lt"/>
                <a:cs typeface="Microsoft Sans Serif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102A-6B4D-4072-A37F-9B400926AD4E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0D8A8-B859-4C5B-B442-5FAB2CCC1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FontTx/>
              <a:buBlip>
                <a:blip r:embed="rId3"/>
              </a:buBlip>
              <a:defRPr/>
            </a:lvl1pPr>
            <a:lvl2pPr>
              <a:buFontTx/>
              <a:buBlip>
                <a:blip r:embed="rId4"/>
              </a:buBlip>
              <a:defRPr/>
            </a:lvl2pPr>
            <a:lvl3pPr>
              <a:buFontTx/>
              <a:buBlip>
                <a:blip r:embed="rId3"/>
              </a:buBlip>
              <a:defRPr/>
            </a:lvl3pPr>
            <a:lvl4pPr>
              <a:buFontTx/>
              <a:buBlip>
                <a:blip r:embed="rId4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  <a:lvl6pPr>
              <a:buFontTx/>
              <a:buBlip>
                <a:blip r:embed="rId4"/>
              </a:buBlip>
              <a:defRPr/>
            </a:lvl6pPr>
            <a:lvl7pPr>
              <a:buFontTx/>
              <a:buBlip>
                <a:blip r:embed="rId3"/>
              </a:buBlip>
              <a:defRPr/>
            </a:lvl7pPr>
            <a:lvl8pPr>
              <a:buFontTx/>
              <a:buBlip>
                <a:blip r:embed="rId4"/>
              </a:buBlip>
              <a:defRPr/>
            </a:lvl8pPr>
            <a:lvl9pPr>
              <a:buFontTx/>
              <a:buBlip>
                <a:blip r:embed="rId3"/>
              </a:buBlip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102A-6B4D-4072-A37F-9B400926AD4E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0D8A8-B859-4C5B-B442-5FAB2CCC1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buFontTx/>
              <a:buBlip>
                <a:blip r:embed="rId3"/>
              </a:buBlip>
              <a:defRPr/>
            </a:lvl1pPr>
            <a:lvl2pPr>
              <a:buFontTx/>
              <a:buBlip>
                <a:blip r:embed="rId4"/>
              </a:buBlip>
              <a:defRPr/>
            </a:lvl2pPr>
            <a:lvl3pPr>
              <a:buFontTx/>
              <a:buBlip>
                <a:blip r:embed="rId3"/>
              </a:buBlip>
              <a:defRPr/>
            </a:lvl3pPr>
            <a:lvl4pPr>
              <a:buFontTx/>
              <a:buBlip>
                <a:blip r:embed="rId4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  <a:lvl6pPr>
              <a:buFontTx/>
              <a:buBlip>
                <a:blip r:embed="rId4"/>
              </a:buBlip>
              <a:defRPr/>
            </a:lvl6pPr>
            <a:lvl7pPr>
              <a:buFontTx/>
              <a:buBlip>
                <a:blip r:embed="rId3"/>
              </a:buBlip>
              <a:defRPr/>
            </a:lvl7pPr>
            <a:lvl8pPr>
              <a:buFontTx/>
              <a:buBlip>
                <a:blip r:embed="rId4"/>
              </a:buBlip>
              <a:defRPr/>
            </a:lvl8pPr>
            <a:lvl9pPr>
              <a:buFontTx/>
              <a:buBlip>
                <a:blip r:embed="rId3"/>
              </a:buBlip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102A-6B4D-4072-A37F-9B400926AD4E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0D8A8-B859-4C5B-B442-5FAB2CCC1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102A-6B4D-4072-A37F-9B400926AD4E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0D8A8-B859-4C5B-B442-5FAB2CCC1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10403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102A-6B4D-4072-A37F-9B400926AD4E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0D8A8-B859-4C5B-B442-5FAB2CCC1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102A-6B4D-4072-A37F-9B400926AD4E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0D8A8-B859-4C5B-B442-5FAB2CCC1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102A-6B4D-4072-A37F-9B400926AD4E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0D8A8-B859-4C5B-B442-5FAB2CCC1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102A-6B4D-4072-A37F-9B400926AD4E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0D8A8-B859-4C5B-B442-5FAB2CCC1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102A-6B4D-4072-A37F-9B400926AD4E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0D8A8-B859-4C5B-B442-5FAB2CCC1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102A-6B4D-4072-A37F-9B400926AD4E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0D8A8-B859-4C5B-B442-5FAB2CCC1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102A-6B4D-4072-A37F-9B400926AD4E}" type="datetimeFigureOut">
              <a:rPr lang="ru-RU" smtClean="0"/>
              <a:pPr/>
              <a:t>13.03.2020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0D8A8-B859-4C5B-B442-5FAB2CCC1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C3226"/>
                </a:solidFill>
              </a:defRPr>
            </a:lvl1pPr>
          </a:lstStyle>
          <a:p>
            <a:fld id="{8012102A-6B4D-4072-A37F-9B400926AD4E}" type="datetimeFigureOut">
              <a:rPr lang="ru-RU" smtClean="0"/>
              <a:pPr/>
              <a:t>13.03.2020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rgbClr val="0C3226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C3226"/>
                </a:solidFill>
              </a:defRPr>
            </a:lvl1pPr>
          </a:lstStyle>
          <a:p>
            <a:fld id="{2C30D8A8-B859-4C5B-B442-5FAB2CCC192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 baseline="0">
          <a:ln w="19050">
            <a:solidFill>
              <a:schemeClr val="bg1"/>
            </a:solidFill>
          </a:ln>
          <a:solidFill>
            <a:srgbClr val="00133A"/>
          </a:solidFill>
          <a:effectLst/>
          <a:latin typeface="+mj-lt"/>
          <a:ea typeface="+mj-ea"/>
          <a:cs typeface="Tahom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4"/>
        </a:buBlip>
        <a:defRPr sz="3200" kern="1200">
          <a:solidFill>
            <a:srgbClr val="10403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5"/>
        </a:buBlip>
        <a:defRPr sz="2800" kern="1200">
          <a:solidFill>
            <a:srgbClr val="10403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2400" kern="1200">
          <a:solidFill>
            <a:srgbClr val="10403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2000" kern="1200">
          <a:solidFill>
            <a:srgbClr val="10403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2000" kern="1200">
          <a:solidFill>
            <a:srgbClr val="10403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800" kern="1200">
          <a:solidFill>
            <a:srgbClr val="10403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800" kern="1200">
          <a:solidFill>
            <a:srgbClr val="10403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600" kern="1200">
          <a:solidFill>
            <a:srgbClr val="10403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600" kern="1200">
          <a:solidFill>
            <a:srgbClr val="10403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етский сад фот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0"/>
            <a:ext cx="4381498" cy="328612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643050"/>
            <a:ext cx="8229600" cy="2143140"/>
          </a:xfrm>
        </p:spPr>
        <p:txBody>
          <a:bodyPr>
            <a:normAutofit fontScale="90000"/>
          </a:bodyPr>
          <a:lstStyle/>
          <a:p>
            <a:r>
              <a:rPr lang="ru-RU" dirty="0"/>
              <a:t>МБДОУ детский сад «Солнышко»</a:t>
            </a:r>
            <a:br>
              <a:rPr lang="ru-RU" dirty="0"/>
            </a:br>
            <a:r>
              <a:rPr lang="ru-RU" dirty="0" err="1"/>
              <a:t>Кардымовского</a:t>
            </a:r>
            <a:r>
              <a:rPr lang="ru-RU" dirty="0"/>
              <a:t> района Смоленской области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28728" y="4643446"/>
            <a:ext cx="64443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ПРЕДСТАВЛЯЕТ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Система работы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12776"/>
          <a:ext cx="8229600" cy="5445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104031"/>
                </a:solidFill>
              </a:rPr>
              <a:t>Цель:</a:t>
            </a:r>
            <a:br>
              <a:rPr lang="ru-RU" dirty="0">
                <a:solidFill>
                  <a:srgbClr val="104031"/>
                </a:solidFill>
              </a:rPr>
            </a:br>
            <a:r>
              <a:rPr lang="ru-RU" dirty="0">
                <a:solidFill>
                  <a:srgbClr val="104031"/>
                </a:solidFill>
              </a:rPr>
              <a:t> </a:t>
            </a:r>
            <a:r>
              <a:rPr lang="ru-RU" sz="3600" dirty="0"/>
              <a:t>познакомить детей с историей Смоленского края: как жили наши предки, его достопримечательности, знаменитыми людьми, воинской славой посредством музейной педагогики.</a:t>
            </a:r>
            <a:endParaRPr lang="ru-RU" dirty="0">
              <a:solidFill>
                <a:srgbClr val="10403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</p:spPr>
        <p:txBody>
          <a:bodyPr>
            <a:normAutofit fontScale="25000" lnSpcReduction="20000"/>
          </a:bodyPr>
          <a:lstStyle/>
          <a:p>
            <a:r>
              <a:rPr lang="ru-RU" sz="8000" b="1" dirty="0"/>
              <a:t>- Обогатить предметно развивающую среду ДОУ;</a:t>
            </a:r>
          </a:p>
          <a:p>
            <a:r>
              <a:rPr lang="ru-RU" sz="8000" b="1" dirty="0"/>
              <a:t>- Сформировать у дошкольников представления о музее;</a:t>
            </a:r>
          </a:p>
          <a:p>
            <a:r>
              <a:rPr lang="ru-RU" sz="8000" b="1" dirty="0"/>
              <a:t>- Обогатить воспитательно-образовательное пространство новыми формами;</a:t>
            </a:r>
          </a:p>
          <a:p>
            <a:pPr>
              <a:buNone/>
            </a:pPr>
            <a:endParaRPr lang="ru-RU" sz="8000" b="1" dirty="0"/>
          </a:p>
          <a:p>
            <a:r>
              <a:rPr lang="ru-RU" sz="8000" b="1" dirty="0"/>
              <a:t>- Сформировать и укрепить знания детей об историческом прошлом своей Родины, родного города (посёлка) и детского сада;</a:t>
            </a:r>
          </a:p>
          <a:p>
            <a:pPr>
              <a:buNone/>
            </a:pPr>
            <a:endParaRPr lang="ru-RU" sz="8000" b="1" dirty="0"/>
          </a:p>
          <a:p>
            <a:r>
              <a:rPr lang="ru-RU" sz="8000" b="1" dirty="0"/>
              <a:t>-Обогатить словарный запас детей в соответствии с возрастными характеристиками, новыми понятиями и историческими данными о родном крае;</a:t>
            </a:r>
          </a:p>
          <a:p>
            <a:pPr>
              <a:buNone/>
            </a:pPr>
            <a:endParaRPr lang="ru-RU" sz="8000" b="1" dirty="0"/>
          </a:p>
          <a:p>
            <a:r>
              <a:rPr lang="ru-RU" sz="8000" b="1" dirty="0"/>
              <a:t>-Пропагандировать работу мини-музея среди родителей воспитанников через совместную с педагогами поисковую деятельность</a:t>
            </a:r>
            <a:r>
              <a:rPr lang="ru-RU" sz="7400" b="1" dirty="0"/>
              <a:t>.</a:t>
            </a:r>
          </a:p>
          <a:p>
            <a:pPr>
              <a:lnSpc>
                <a:spcPct val="120000"/>
              </a:lnSpc>
              <a:buNone/>
            </a:pPr>
            <a:r>
              <a:rPr lang="ru-RU" sz="111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1100" b="1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Формы работы: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97152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Беседы;</a:t>
            </a:r>
          </a:p>
          <a:p>
            <a:r>
              <a:rPr lang="ru-RU" dirty="0"/>
              <a:t>Экскурсии к историческим местам и памятникам района</a:t>
            </a:r>
          </a:p>
          <a:p>
            <a:r>
              <a:rPr lang="ru-RU" dirty="0"/>
              <a:t>Музыкально-литературные композиции</a:t>
            </a:r>
          </a:p>
          <a:p>
            <a:r>
              <a:rPr lang="ru-RU" dirty="0"/>
              <a:t>Встречи с интересными людьми</a:t>
            </a:r>
          </a:p>
          <a:p>
            <a:r>
              <a:rPr lang="ru-RU" dirty="0"/>
              <a:t>Показ спектаклей и сценок</a:t>
            </a:r>
          </a:p>
          <a:p>
            <a:r>
              <a:rPr lang="ru-RU" dirty="0"/>
              <a:t>Продуктивная деятельность детей</a:t>
            </a:r>
          </a:p>
          <a:p>
            <a:r>
              <a:rPr lang="ru-RU" dirty="0"/>
              <a:t>Праздничные мероприятия</a:t>
            </a:r>
          </a:p>
          <a:p>
            <a:r>
              <a:rPr lang="ru-RU" dirty="0"/>
              <a:t>Выставки творческих работ детей и родителей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Ожидаемые результаты: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- У ребёнка появится шанс стать интеллигентным человеком, с детства приобщённым к культуре и к одному из её замечательных проявлений – музею.</a:t>
            </a:r>
          </a:p>
          <a:p>
            <a:r>
              <a:rPr lang="ru-RU" dirty="0"/>
              <a:t>    - Дети, полюбив и освоив музейное пространство, станут в старшем возрасте  наиболее благодарными и восприимчивыми посетителями музейных выставок и культурных событий, приобретут познавательный интерес к «настоящему» музею.</a:t>
            </a:r>
          </a:p>
          <a:p>
            <a:r>
              <a:rPr lang="ru-RU" dirty="0"/>
              <a:t>- У детей формируется ценностное отношение к истории, появляется интерес к музеям и выставкам, развивается эмоциональный отклик.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96144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Результаты стартовой и итоговой диагностики работы с детьми и родителями</a:t>
            </a:r>
            <a:r>
              <a:rPr lang="ru-RU" sz="6600" b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6600" b="0" dirty="0" smtClean="0">
                <a:ln>
                  <a:noFill/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1519" y="2132858"/>
          <a:ext cx="7488832" cy="1944213"/>
        </p:xfrm>
        <a:graphic>
          <a:graphicData uri="http://schemas.openxmlformats.org/drawingml/2006/table">
            <a:tbl>
              <a:tblPr/>
              <a:tblGrid>
                <a:gridCol w="878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73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665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850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1482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13701"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25" marR="64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Сформированность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знаний о культуре, достопримечательностях, знаменитых людях своего района, сведениях из истории своего района.</a:t>
                      </a:r>
                    </a:p>
                  </a:txBody>
                  <a:tcPr marL="64325" marR="64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4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Сформированность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знаний о природных богатствах своего района и правилах, экологически грамотного поведения в быту и природе.</a:t>
                      </a:r>
                    </a:p>
                  </a:txBody>
                  <a:tcPr marL="64325" marR="64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7628"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25" marR="64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2017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25" marR="64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25" marR="64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2017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25" marR="64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25" marR="64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7628">
                <a:tc>
                  <a:txBody>
                    <a:bodyPr/>
                    <a:lstStyle/>
                    <a:p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низкий</a:t>
                      </a:r>
                    </a:p>
                  </a:txBody>
                  <a:tcPr marL="64325" marR="64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50%</a:t>
                      </a:r>
                    </a:p>
                  </a:txBody>
                  <a:tcPr marL="64325" marR="64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64325" marR="64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45%</a:t>
                      </a:r>
                    </a:p>
                  </a:txBody>
                  <a:tcPr marL="64325" marR="64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64325" marR="64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7628">
                <a:tc>
                  <a:txBody>
                    <a:bodyPr/>
                    <a:lstStyle/>
                    <a:p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средний</a:t>
                      </a:r>
                    </a:p>
                  </a:txBody>
                  <a:tcPr marL="64325" marR="64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45%</a:t>
                      </a:r>
                    </a:p>
                  </a:txBody>
                  <a:tcPr marL="64325" marR="64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25%</a:t>
                      </a:r>
                    </a:p>
                  </a:txBody>
                  <a:tcPr marL="64325" marR="64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45%</a:t>
                      </a:r>
                    </a:p>
                  </a:txBody>
                  <a:tcPr marL="64325" marR="64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25%</a:t>
                      </a:r>
                    </a:p>
                  </a:txBody>
                  <a:tcPr marL="64325" marR="64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7628">
                <a:tc>
                  <a:txBody>
                    <a:bodyPr/>
                    <a:lstStyle/>
                    <a:p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высокий</a:t>
                      </a:r>
                    </a:p>
                  </a:txBody>
                  <a:tcPr marL="64325" marR="64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5%</a:t>
                      </a:r>
                    </a:p>
                  </a:txBody>
                  <a:tcPr marL="64325" marR="64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75%</a:t>
                      </a:r>
                    </a:p>
                  </a:txBody>
                  <a:tcPr marL="64325" marR="64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10%</a:t>
                      </a:r>
                    </a:p>
                  </a:txBody>
                  <a:tcPr marL="64325" marR="64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75%</a:t>
                      </a:r>
                    </a:p>
                  </a:txBody>
                  <a:tcPr marL="64325" marR="64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23528" y="4365105"/>
          <a:ext cx="7416824" cy="1728190"/>
        </p:xfrm>
        <a:graphic>
          <a:graphicData uri="http://schemas.openxmlformats.org/drawingml/2006/table">
            <a:tbl>
              <a:tblPr/>
              <a:tblGrid>
                <a:gridCol w="7596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702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869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548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042" marR="660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Повышение родительской компетентности в вопросах знаний о малой Родине: природе, истории, культуре.</a:t>
                      </a:r>
                    </a:p>
                  </a:txBody>
                  <a:tcPr marL="66042" marR="660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Рост посещаемости родителями мероприятий по вопросам краеведческого характера.</a:t>
                      </a:r>
                    </a:p>
                  </a:txBody>
                  <a:tcPr marL="66042" marR="660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66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2017г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042" marR="660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45%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042" marR="660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45%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042" marR="660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66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2019г</a:t>
                      </a:r>
                      <a:endParaRPr lang="ru-RU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042" marR="660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85%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042" marR="660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85%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042" marR="660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мини-музей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252520" cy="5141168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- Занимает небольшое пространство;</a:t>
            </a:r>
          </a:p>
          <a:p>
            <a:r>
              <a:rPr lang="ru-RU" dirty="0"/>
              <a:t>- Нет ограничений во времени;</a:t>
            </a:r>
          </a:p>
          <a:p>
            <a:r>
              <a:rPr lang="ru-RU" dirty="0"/>
              <a:t>- Интерактивен;</a:t>
            </a:r>
          </a:p>
          <a:p>
            <a:r>
              <a:rPr lang="ru-RU" dirty="0"/>
              <a:t>- Совместное участие детей и родителей</a:t>
            </a:r>
          </a:p>
          <a:p>
            <a:pPr>
              <a:buNone/>
            </a:pPr>
            <a:r>
              <a:rPr lang="ru-RU" dirty="0"/>
              <a:t>  Мини-музей позволяет расширить кругозор дошкольников, сформировать проектно-исследовательские умения и навыки, организовать развивающую среду детского сада наиболее функциональным образом для более целостного восприятия детьми дошкольного возраста исторических событий, связанных с родным краем.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3" descr="IMG_2228.JPG"/>
          <p:cNvPicPr>
            <a:picLocks noChangeAspect="1"/>
          </p:cNvPicPr>
          <p:nvPr/>
        </p:nvPicPr>
        <p:blipFill>
          <a:blip r:embed="rId2" cstate="print"/>
          <a:srcRect b="143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  <a:softEdge rad="1270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Основные направления работы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Как жили наши предки</a:t>
            </a:r>
          </a:p>
          <a:p>
            <a:pPr>
              <a:buNone/>
            </a:pPr>
            <a:endParaRPr lang="ru-RU" b="1" dirty="0"/>
          </a:p>
          <a:p>
            <a:r>
              <a:rPr lang="ru-RU" b="1" dirty="0"/>
              <a:t>Достопримечательности Смоленска</a:t>
            </a:r>
          </a:p>
          <a:p>
            <a:pPr>
              <a:buNone/>
            </a:pPr>
            <a:endParaRPr lang="ru-RU" b="1" dirty="0"/>
          </a:p>
          <a:p>
            <a:r>
              <a:rPr lang="ru-RU" b="1" dirty="0"/>
              <a:t>Мы - помним, мы – гордимся!</a:t>
            </a:r>
          </a:p>
          <a:p>
            <a:r>
              <a:rPr lang="ru-RU" b="1" dirty="0" smtClean="0"/>
              <a:t>Знаменитые люди Смоленщины</a:t>
            </a: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жили наши предки</a:t>
            </a:r>
          </a:p>
        </p:txBody>
      </p:sp>
      <p:pic>
        <p:nvPicPr>
          <p:cNvPr id="4" name="Содержимое 3" descr="IMG_23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628800"/>
            <a:ext cx="4929447" cy="48245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IMG_2224.JPG"/>
          <p:cNvPicPr>
            <a:picLocks noChangeAspect="1"/>
          </p:cNvPicPr>
          <p:nvPr/>
        </p:nvPicPr>
        <p:blipFill>
          <a:blip r:embed="rId3" cstate="print"/>
          <a:srcRect r="9423"/>
          <a:stretch>
            <a:fillRect/>
          </a:stretch>
        </p:blipFill>
        <p:spPr>
          <a:xfrm rot="5400000">
            <a:off x="4430045" y="2130794"/>
            <a:ext cx="5229941" cy="379390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Васькина Людмила Александровна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71868" y="1714489"/>
            <a:ext cx="5572132" cy="5143512"/>
          </a:xfrm>
        </p:spPr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ru-RU" dirty="0"/>
              <a:t>Воспитатель первой квалификационной категории;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Образование- высшее;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Педагогический стаж- 18 лет;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Ответственный за мини-музей;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Кредо: Принимать ребенка таким, какой он есть, чтобы  в любых обстоятельствах он был уверен в неизменности своей любви к нему. </a:t>
            </a:r>
          </a:p>
          <a:p>
            <a:pPr>
              <a:buNone/>
            </a:pPr>
            <a:r>
              <a:rPr lang="ru-RU" dirty="0"/>
              <a:t> </a:t>
            </a:r>
          </a:p>
          <a:p>
            <a:pPr>
              <a:buFont typeface="Arial" pitchFamily="34" charset="0"/>
              <a:buChar char="•"/>
            </a:pPr>
            <a:endParaRPr lang="ru-RU" dirty="0"/>
          </a:p>
          <a:p>
            <a:pPr>
              <a:buFont typeface="Arial" pitchFamily="34" charset="0"/>
              <a:buChar char="•"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D:\KD0A6371 — копи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3707904" cy="36004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Достопримечательности Смоленска </a:t>
            </a:r>
          </a:p>
        </p:txBody>
      </p:sp>
      <p:pic>
        <p:nvPicPr>
          <p:cNvPr id="4" name="Содержимое 3" descr="IMG_22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360" r="21526" b="15045"/>
          <a:stretch>
            <a:fillRect/>
          </a:stretch>
        </p:blipFill>
        <p:spPr>
          <a:xfrm>
            <a:off x="0" y="1196752"/>
            <a:ext cx="3347864" cy="3240360"/>
          </a:xfrm>
          <a:effectLst>
            <a:softEdge rad="127000"/>
          </a:effectLst>
        </p:spPr>
      </p:pic>
      <p:pic>
        <p:nvPicPr>
          <p:cNvPr id="5" name="Рисунок 4" descr="C:\Users\User\Desktop\Фото мероприятий 2019-2020\фото 12.02.2020\IMG_1200 - копия.JPG"/>
          <p:cNvPicPr/>
          <p:nvPr/>
        </p:nvPicPr>
        <p:blipFill>
          <a:blip r:embed="rId3" cstate="print"/>
          <a:srcRect l="22288" r="19989"/>
          <a:stretch>
            <a:fillRect/>
          </a:stretch>
        </p:blipFill>
        <p:spPr bwMode="auto">
          <a:xfrm>
            <a:off x="6156176" y="836712"/>
            <a:ext cx="3086100" cy="4227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Рисунок 6" descr="C:\Users\User\Desktop\Фото мероприятий 2019-2020\фото 12.02.2020\IMG_1201.JPG"/>
          <p:cNvPicPr/>
          <p:nvPr/>
        </p:nvPicPr>
        <p:blipFill>
          <a:blip r:embed="rId4" cstate="print"/>
          <a:srcRect r="13736" b="14957"/>
          <a:stretch>
            <a:fillRect/>
          </a:stretch>
        </p:blipFill>
        <p:spPr bwMode="auto">
          <a:xfrm>
            <a:off x="1979712" y="3579490"/>
            <a:ext cx="4464496" cy="327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Знаменитые люди Смоленщины</a:t>
            </a:r>
          </a:p>
        </p:txBody>
      </p:sp>
      <p:pic>
        <p:nvPicPr>
          <p:cNvPr id="4" name="Содержимое 3" descr="IMG_187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5514" r="-2746" b="15535"/>
          <a:stretch>
            <a:fillRect/>
          </a:stretch>
        </p:blipFill>
        <p:spPr>
          <a:xfrm>
            <a:off x="0" y="1340768"/>
            <a:ext cx="5292080" cy="28803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2" descr="E:\DCIM\170___06\IMG_2327.JPG"/>
          <p:cNvPicPr>
            <a:picLocks noChangeAspect="1" noChangeArrowheads="1"/>
          </p:cNvPicPr>
          <p:nvPr/>
        </p:nvPicPr>
        <p:blipFill>
          <a:blip r:embed="rId5" cstate="print"/>
          <a:srcRect r="9211"/>
          <a:stretch>
            <a:fillRect/>
          </a:stretch>
        </p:blipFill>
        <p:spPr bwMode="auto">
          <a:xfrm>
            <a:off x="5004048" y="1484784"/>
            <a:ext cx="4139952" cy="37444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Рисунок 5" descr="C:\Users\User\Desktop\Фото мероприятий 2019-2020\фото 12.02.2020\IMG_1198.JPG"/>
          <p:cNvPicPr/>
          <p:nvPr/>
        </p:nvPicPr>
        <p:blipFill>
          <a:blip r:embed="rId6" cstate="print"/>
          <a:srcRect t="8547" r="-214" b="19658"/>
          <a:stretch>
            <a:fillRect/>
          </a:stretch>
        </p:blipFill>
        <p:spPr bwMode="auto">
          <a:xfrm>
            <a:off x="755576" y="3801616"/>
            <a:ext cx="5476875" cy="30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Мы – помним, мы - гордимся</a:t>
            </a:r>
          </a:p>
        </p:txBody>
      </p:sp>
      <p:pic>
        <p:nvPicPr>
          <p:cNvPr id="1026" name="Picture 2" descr="C:\Users\User\Desktop\фото\IMG_24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614" b="15789"/>
          <a:stretch>
            <a:fillRect/>
          </a:stretch>
        </p:blipFill>
        <p:spPr bwMode="auto">
          <a:xfrm>
            <a:off x="107504" y="1484785"/>
            <a:ext cx="3960440" cy="345638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Рисунок 3" descr="C:\Users\User\Desktop\Фото мероприятий 2019-2020\фото 12.02.2020\IMG_1196.JPG"/>
          <p:cNvPicPr/>
          <p:nvPr/>
        </p:nvPicPr>
        <p:blipFill>
          <a:blip r:embed="rId3" cstate="print"/>
          <a:srcRect r="3634" b="15385"/>
          <a:stretch>
            <a:fillRect/>
          </a:stretch>
        </p:blipFill>
        <p:spPr bwMode="auto">
          <a:xfrm>
            <a:off x="4139952" y="1556792"/>
            <a:ext cx="5004048" cy="361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Рисунок 4" descr="C:\Users\User\Desktop\Фото мероприятий 2019-2020\фото 12.02.2020\IMG_1195.JPG"/>
          <p:cNvPicPr/>
          <p:nvPr/>
        </p:nvPicPr>
        <p:blipFill>
          <a:blip r:embed="rId4" cstate="print"/>
          <a:srcRect l="15874" r="20791"/>
          <a:stretch>
            <a:fillRect/>
          </a:stretch>
        </p:blipFill>
        <p:spPr bwMode="auto">
          <a:xfrm>
            <a:off x="3203849" y="3789040"/>
            <a:ext cx="2952328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Мероприятия </a:t>
            </a:r>
          </a:p>
        </p:txBody>
      </p:sp>
      <p:pic>
        <p:nvPicPr>
          <p:cNvPr id="4" name="Содержимое 3" descr="C:\Users\User\AppData\Local\Microsoft\Windows\Temporary Internet Files\Content.Word\IMG_3203.jpg"/>
          <p:cNvPicPr>
            <a:picLocks noGrp="1"/>
          </p:cNvPicPr>
          <p:nvPr>
            <p:ph idx="1"/>
          </p:nvPr>
        </p:nvPicPr>
        <p:blipFill>
          <a:blip r:embed="rId2" cstate="print"/>
          <a:srcRect r="-2326" b="16109"/>
          <a:stretch>
            <a:fillRect/>
          </a:stretch>
        </p:blipFill>
        <p:spPr bwMode="auto">
          <a:xfrm>
            <a:off x="107504" y="1556792"/>
            <a:ext cx="5040560" cy="3737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Рисунок 4" descr="C:\Users\User\AppData\Local\Microsoft\Windows\Temporary Internet Files\Content.Word\IMG_32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628800"/>
            <a:ext cx="374441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то мероприятий 2019-2020\(+)9.05.2019 день победы\IMG_01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4176464" cy="3528392"/>
          </a:xfrm>
          <a:prstGeom prst="rect">
            <a:avLst/>
          </a:prstGeom>
          <a:noFill/>
        </p:spPr>
      </p:pic>
      <p:pic>
        <p:nvPicPr>
          <p:cNvPr id="3" name="Рисунок 2" descr="http://solnysko.edusite.ru/images/p93_photo_14939855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772816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solnysko.edusite.ru/images/p194_photo_1493985521.jpg"/>
          <p:cNvPicPr/>
          <p:nvPr/>
        </p:nvPicPr>
        <p:blipFill>
          <a:blip r:embed="rId4" cstate="print"/>
          <a:srcRect t="17778" b="15956"/>
          <a:stretch>
            <a:fillRect/>
          </a:stretch>
        </p:blipFill>
        <p:spPr bwMode="auto">
          <a:xfrm>
            <a:off x="0" y="3933056"/>
            <a:ext cx="446449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olnysko.edusite.ru/images/p93_20160902_101746.jpg"/>
          <p:cNvPicPr/>
          <p:nvPr/>
        </p:nvPicPr>
        <p:blipFill>
          <a:blip r:embed="rId2" cstate="print"/>
          <a:srcRect l="9450" t="7560" r="9281"/>
          <a:stretch>
            <a:fillRect/>
          </a:stretch>
        </p:blipFill>
        <p:spPr bwMode="auto">
          <a:xfrm>
            <a:off x="251520" y="1556792"/>
            <a:ext cx="3456384" cy="2641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solnysko.edusite.ru/images/p93_20160902_1036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6288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фото\P4030017.JPG"/>
          <p:cNvPicPr/>
          <p:nvPr/>
        </p:nvPicPr>
        <p:blipFill>
          <a:blip r:embed="rId4" cstate="print"/>
          <a:srcRect t="9787"/>
          <a:stretch>
            <a:fillRect/>
          </a:stretch>
        </p:blipFill>
        <p:spPr bwMode="auto">
          <a:xfrm>
            <a:off x="323528" y="4077072"/>
            <a:ext cx="3960440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Дет. сад\PC210524.JPG"/>
          <p:cNvPicPr/>
          <p:nvPr/>
        </p:nvPicPr>
        <p:blipFill>
          <a:blip r:embed="rId5" cstate="print"/>
          <a:srcRect t="5894"/>
          <a:stretch>
            <a:fillRect/>
          </a:stretch>
        </p:blipFill>
        <p:spPr bwMode="auto">
          <a:xfrm>
            <a:off x="4788024" y="4365104"/>
            <a:ext cx="3618285" cy="2299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Фото мероприятий 2019-2020\фото Васькина Л.А\ФОТО мероприятий 2017-2018\IMG_1952.JPG"/>
          <p:cNvPicPr/>
          <p:nvPr/>
        </p:nvPicPr>
        <p:blipFill>
          <a:blip r:embed="rId2" cstate="print"/>
          <a:srcRect r="9135"/>
          <a:stretch>
            <a:fillRect/>
          </a:stretch>
        </p:blipFill>
        <p:spPr bwMode="auto">
          <a:xfrm>
            <a:off x="1" y="1556792"/>
            <a:ext cx="471601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User\Desktop\Фото мероприятий 2019-2020\фото Васькина Л.А\ФОТО мероприятий 2017-2018\(+)30.03.2017\IMG_1772.JPG"/>
          <p:cNvPicPr>
            <a:picLocks noChangeAspect="1" noChangeArrowheads="1"/>
          </p:cNvPicPr>
          <p:nvPr/>
        </p:nvPicPr>
        <p:blipFill>
          <a:blip r:embed="rId3" cstate="print"/>
          <a:srcRect r="776" b="14951"/>
          <a:stretch>
            <a:fillRect/>
          </a:stretch>
        </p:blipFill>
        <p:spPr bwMode="auto">
          <a:xfrm>
            <a:off x="4644008" y="2276872"/>
            <a:ext cx="4355976" cy="41044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</p:spPr>
        <p:txBody>
          <a:bodyPr>
            <a:noAutofit/>
          </a:bodyPr>
          <a:lstStyle/>
          <a:p>
            <a:r>
              <a:rPr lang="ru-RU" sz="4000" dirty="0"/>
              <a:t>Сотрудничество с родителями</a:t>
            </a:r>
          </a:p>
        </p:txBody>
      </p:sp>
      <p:pic>
        <p:nvPicPr>
          <p:cNvPr id="4" name="Picture 2" descr="F:\фото 9 мая 2017\photo_14939857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3744884" cy="280970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3" descr="F:\фото 9 мая 2017\photo_14939854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3573" y="1340768"/>
            <a:ext cx="3840427" cy="280831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4" name="Picture 2" descr="C:\Users\User\Desktop\Фото мероприятий 2019-2020\фото Васькина Л.А\ФОТО мероприятий 2017-2018\(+)Путешествие в страну светофорию\IMG_11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996952"/>
            <a:ext cx="3651870" cy="432048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075" name="Picture 3" descr="C:\Users\User\Desktop\Фото мероприятий 2019-2020\фото Васькина Л.А\ФОТО мероприятий 2017-2018\(+)Путешествие в страну светофорию\IMG_11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717032"/>
            <a:ext cx="3003798" cy="336057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olnysko.edusite.ru/images/p194_photo_149398562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4056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" name="Рисунок 2" descr="http://solnysko.edusite.ru/images/p194_img_196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5675" y="1628800"/>
            <a:ext cx="3978325" cy="294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098" name="Picture 2" descr="C:\Users\User\Desktop\Фото мероприятий 2019-2020\фото Васькина Л.А\ФОТО мероприятий 2017-2018\(+)День России(9.06.2017)\IMG_2259.JPG"/>
          <p:cNvPicPr>
            <a:picLocks noChangeAspect="1" noChangeArrowheads="1"/>
          </p:cNvPicPr>
          <p:nvPr/>
        </p:nvPicPr>
        <p:blipFill>
          <a:blip r:embed="rId4" cstate="print"/>
          <a:srcRect r="21650" b="8001"/>
          <a:stretch>
            <a:fillRect/>
          </a:stretch>
        </p:blipFill>
        <p:spPr bwMode="auto">
          <a:xfrm>
            <a:off x="0" y="3246472"/>
            <a:ext cx="4176464" cy="361152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Приходите </a:t>
            </a:r>
            <a:r>
              <a:rPr lang="ru-RU" dirty="0"/>
              <a:t>к нам в музей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636912"/>
            <a:ext cx="8676456" cy="3489251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ru-RU" dirty="0" smtClean="0"/>
              <a:t>Хорошо </a:t>
            </a:r>
            <a:r>
              <a:rPr lang="ru-RU" dirty="0"/>
              <a:t>что в детском саду есть музей!</a:t>
            </a:r>
          </a:p>
          <a:p>
            <a:pPr>
              <a:buNone/>
            </a:pPr>
            <a:r>
              <a:rPr lang="ru-RU" dirty="0"/>
              <a:t>Значит, нить времен не прервалась!</a:t>
            </a:r>
          </a:p>
          <a:p>
            <a:pPr>
              <a:buNone/>
            </a:pPr>
            <a:r>
              <a:rPr lang="ru-RU" dirty="0"/>
              <a:t>Значит вместе все-таки сумеем</a:t>
            </a:r>
          </a:p>
          <a:p>
            <a:pPr>
              <a:buNone/>
            </a:pPr>
            <a:r>
              <a:rPr lang="ru-RU" dirty="0"/>
              <a:t>С прошлым удержать незримо связь.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428604"/>
            <a:ext cx="6143668" cy="584182"/>
          </a:xfrm>
        </p:spPr>
        <p:txBody>
          <a:bodyPr>
            <a:noAutofit/>
          </a:bodyPr>
          <a:lstStyle/>
          <a:p>
            <a:r>
              <a:rPr lang="ru-RU" sz="3200" dirty="0"/>
              <a:t>Я люблю свою работу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Public\Documents\дс\Документы дс СОЛНЫШКО\Васькина л.а\фотки Людмылы Васькиной\IMG_1140.JPG"/>
          <p:cNvPicPr>
            <a:picLocks noChangeAspect="1" noChangeArrowheads="1"/>
          </p:cNvPicPr>
          <p:nvPr/>
        </p:nvPicPr>
        <p:blipFill>
          <a:blip r:embed="rId2" cstate="print"/>
          <a:srcRect t="12201" r="41337"/>
          <a:stretch>
            <a:fillRect/>
          </a:stretch>
        </p:blipFill>
        <p:spPr bwMode="auto">
          <a:xfrm>
            <a:off x="0" y="1412776"/>
            <a:ext cx="3707904" cy="49685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4" name="Picture 2" descr="C:\Users\Public\Documents\дс\Документы дс СОЛНЫШКО\Васькина л.а\Копия фотки Людмылы Васькиной\IMG_11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5050" y="1412776"/>
            <a:ext cx="5111750" cy="511256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7200" i="1" dirty="0" smtClean="0">
                <a:cs typeface="Aparajita" pitchFamily="34" charset="0"/>
              </a:rPr>
              <a:t>СПАСИБО</a:t>
            </a:r>
          </a:p>
          <a:p>
            <a:pPr>
              <a:buNone/>
            </a:pPr>
            <a:r>
              <a:rPr lang="ru-RU" sz="7200" i="1" dirty="0" smtClean="0">
                <a:cs typeface="Aparajita" pitchFamily="34" charset="0"/>
              </a:rPr>
              <a:t> ЗА ВНИМАНИЕ</a:t>
            </a:r>
            <a:endParaRPr lang="ru-RU" sz="7200" i="1" dirty="0">
              <a:cs typeface="Aparajit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428604"/>
            <a:ext cx="6357982" cy="655620"/>
          </a:xfrm>
        </p:spPr>
        <p:txBody>
          <a:bodyPr>
            <a:noAutofit/>
          </a:bodyPr>
          <a:lstStyle/>
          <a:p>
            <a:r>
              <a:rPr lang="ru-RU" sz="3200" dirty="0"/>
              <a:t>Я люблю свою работу…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 l="6628" t="1083" b="10618"/>
          <a:stretch>
            <a:fillRect/>
          </a:stretch>
        </p:blipFill>
        <p:spPr>
          <a:xfrm>
            <a:off x="107504" y="1097360"/>
            <a:ext cx="4355976" cy="57606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50" name="Picture 2" descr="C:\Users\User\Desktop\Фото мероприятий 2019-2020\МУЗЕЙ\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628800"/>
            <a:ext cx="4171132" cy="469741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428604"/>
            <a:ext cx="6000792" cy="655620"/>
          </a:xfrm>
        </p:spPr>
        <p:txBody>
          <a:bodyPr/>
          <a:lstStyle/>
          <a:p>
            <a:r>
              <a:rPr lang="ru-RU" sz="3200" dirty="0"/>
              <a:t>Я</a:t>
            </a:r>
            <a:r>
              <a:rPr lang="ru-RU" dirty="0"/>
              <a:t> </a:t>
            </a:r>
            <a:r>
              <a:rPr lang="ru-RU" sz="3200" dirty="0"/>
              <a:t>люблю</a:t>
            </a:r>
            <a:r>
              <a:rPr lang="ru-RU" dirty="0"/>
              <a:t> </a:t>
            </a:r>
            <a:r>
              <a:rPr lang="ru-RU" sz="3200" dirty="0"/>
              <a:t>свою</a:t>
            </a:r>
            <a:r>
              <a:rPr lang="ru-RU" dirty="0"/>
              <a:t> </a:t>
            </a:r>
            <a:r>
              <a:rPr lang="ru-RU" sz="3200" dirty="0"/>
              <a:t>работу…</a:t>
            </a:r>
          </a:p>
        </p:txBody>
      </p:sp>
      <p:pic>
        <p:nvPicPr>
          <p:cNvPr id="1026" name="Picture 2" descr="C:\Users\User\Desktop\Фото мероприятий 2019-2020\(+)день матери 22.11.2019\IMG_0926.JPG"/>
          <p:cNvPicPr>
            <a:picLocks noChangeAspect="1" noChangeArrowheads="1"/>
          </p:cNvPicPr>
          <p:nvPr/>
        </p:nvPicPr>
        <p:blipFill>
          <a:blip r:embed="rId2" cstate="print"/>
          <a:srcRect l="9051" r="4326" b="5901"/>
          <a:stretch>
            <a:fillRect/>
          </a:stretch>
        </p:blipFill>
        <p:spPr bwMode="auto">
          <a:xfrm>
            <a:off x="4355976" y="2060848"/>
            <a:ext cx="4636206" cy="446449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7" name="Picture 3" descr="C:\Users\User\Desktop\Фото мероприятий 2019-2020\фото Васькина Л.А\ФОТО мероприятий 2017-2018\(+)07.07.2017 День семьи\IMG_2369.JPG"/>
          <p:cNvPicPr>
            <a:picLocks noChangeAspect="1" noChangeArrowheads="1"/>
          </p:cNvPicPr>
          <p:nvPr/>
        </p:nvPicPr>
        <p:blipFill>
          <a:blip r:embed="rId3" cstate="print"/>
          <a:srcRect l="7875" r="22039" b="2751"/>
          <a:stretch>
            <a:fillRect/>
          </a:stretch>
        </p:blipFill>
        <p:spPr bwMode="auto">
          <a:xfrm>
            <a:off x="179512" y="1628800"/>
            <a:ext cx="3864264" cy="388843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076" y="500042"/>
            <a:ext cx="7000924" cy="584182"/>
          </a:xfrm>
        </p:spPr>
        <p:txBody>
          <a:bodyPr>
            <a:normAutofit/>
          </a:bodyPr>
          <a:lstStyle/>
          <a:p>
            <a:r>
              <a:rPr lang="ru-RU" sz="3200" dirty="0"/>
              <a:t>Я люблю свою работу…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IMG_3952.JPG"/>
          <p:cNvPicPr>
            <a:picLocks noChangeAspect="1" noChangeArrowheads="1"/>
          </p:cNvPicPr>
          <p:nvPr/>
        </p:nvPicPr>
        <p:blipFill>
          <a:blip r:embed="rId2" cstate="print"/>
          <a:srcRect l="21145" r="5128" b="5829"/>
          <a:stretch>
            <a:fillRect/>
          </a:stretch>
        </p:blipFill>
        <p:spPr bwMode="auto">
          <a:xfrm>
            <a:off x="0" y="1412776"/>
            <a:ext cx="3995936" cy="440731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098" name="Picture 2" descr="C:\Users\User\Desktop\Фото мероприятий 2019-2020\фото Васькина Л.А\ФОТО мероприятий 2017-2018\(+)РМО (6.04.2017)\IMG_18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2250" y="2060848"/>
            <a:ext cx="5111750" cy="417646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56992"/>
            <a:ext cx="8136904" cy="3168352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«Если мы хотим лучше жить, нужно, чтобы страна была более привлекательнее для всех, и у нас нет и не может быть никакой другой объединяющей идеи кроме патриотизма» 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                              президент РФ В.В. Путин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556793"/>
            <a:ext cx="7772400" cy="1656183"/>
          </a:xfrm>
        </p:spPr>
        <p:txBody>
          <a:bodyPr>
            <a:noAutofit/>
          </a:bodyPr>
          <a:lstStyle/>
          <a:p>
            <a:r>
              <a:rPr lang="ru-RU" sz="2400" dirty="0"/>
              <a:t>Смоленская земля – наша малая Родина. Чтобы считать себя ее сыном или дочерью необходимо ощутить духовную жизнь своего народа, принять русский язык, историю и культуру как свои собственные.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556792"/>
            <a:ext cx="7416824" cy="485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dirty="0"/>
              <a:t>Концепция: </a:t>
            </a:r>
          </a:p>
          <a:p>
            <a:pPr algn="ctr">
              <a:lnSpc>
                <a:spcPct val="90000"/>
              </a:lnSpc>
            </a:pPr>
            <a:r>
              <a:rPr lang="ru-RU" sz="2800" dirty="0"/>
              <a:t>Становление человека как гражданина должно начинаться с его малой Родины – родного поселка. </a:t>
            </a:r>
          </a:p>
          <a:p>
            <a:pPr algn="ctr">
              <a:lnSpc>
                <a:spcPct val="90000"/>
              </a:lnSpc>
            </a:pPr>
            <a:endParaRPr lang="ru-RU" sz="2800" dirty="0"/>
          </a:p>
          <a:p>
            <a:pPr algn="ctr">
              <a:lnSpc>
                <a:spcPct val="90000"/>
              </a:lnSpc>
            </a:pPr>
            <a:r>
              <a:rPr lang="ru-RU" sz="2800" dirty="0"/>
              <a:t>Невозможно вырастить настоящего патриота без знания истории. </a:t>
            </a:r>
          </a:p>
          <a:p>
            <a:pPr algn="ctr">
              <a:lnSpc>
                <a:spcPct val="90000"/>
              </a:lnSpc>
            </a:pPr>
            <a:endParaRPr lang="ru-RU" sz="2800" dirty="0"/>
          </a:p>
          <a:p>
            <a:pPr algn="ctr">
              <a:lnSpc>
                <a:spcPct val="90000"/>
              </a:lnSpc>
            </a:pPr>
            <a:r>
              <a:rPr lang="ru-RU" sz="2800" dirty="0"/>
              <a:t>Любовь к большому надо прививать с малого: любовь к родному городу, краю, наконец, к большой Родине.</a:t>
            </a:r>
          </a:p>
          <a:p>
            <a:pPr algn="ctr">
              <a:lnSpc>
                <a:spcPct val="90000"/>
              </a:lnSpc>
            </a:pPr>
            <a:endParaRPr lang="ru-RU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08720"/>
            <a:ext cx="9144000" cy="554461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104031"/>
                </a:solidFill>
              </a:rPr>
              <a:t>ТЕМА: «Приобщение </a:t>
            </a:r>
            <a:br>
              <a:rPr lang="ru-RU" dirty="0">
                <a:solidFill>
                  <a:srgbClr val="104031"/>
                </a:solidFill>
              </a:rPr>
            </a:br>
            <a:r>
              <a:rPr lang="ru-RU" sz="4000" dirty="0">
                <a:solidFill>
                  <a:srgbClr val="104031"/>
                </a:solidFill>
              </a:rPr>
              <a:t>старших дошкольников к традициям родного края, природному окружению</a:t>
            </a:r>
            <a:r>
              <a:rPr lang="ru-RU" dirty="0">
                <a:solidFill>
                  <a:srgbClr val="104031"/>
                </a:solidFill>
              </a:rPr>
              <a:t> </a:t>
            </a:r>
            <a:br>
              <a:rPr lang="ru-RU" dirty="0">
                <a:solidFill>
                  <a:srgbClr val="104031"/>
                </a:solidFill>
              </a:rPr>
            </a:br>
            <a:r>
              <a:rPr lang="ru-RU" dirty="0">
                <a:solidFill>
                  <a:srgbClr val="104031"/>
                </a:solidFill>
              </a:rPr>
              <a:t>посредством музейной педагогики с использованием краеведения»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0362649">
  <a:themeElements>
    <a:clrScheme name="Wrapper">
      <a:dk1>
        <a:sysClr val="windowText" lastClr="000000"/>
      </a:dk1>
      <a:lt1>
        <a:sysClr val="window" lastClr="FFFFFF"/>
      </a:lt1>
      <a:dk2>
        <a:srgbClr val="006270"/>
      </a:dk2>
      <a:lt2>
        <a:srgbClr val="FBFEC6"/>
      </a:lt2>
      <a:accent1>
        <a:srgbClr val="A0C435"/>
      </a:accent1>
      <a:accent2>
        <a:srgbClr val="F29F26"/>
      </a:accent2>
      <a:accent3>
        <a:srgbClr val="08BBDB"/>
      </a:accent3>
      <a:accent4>
        <a:srgbClr val="687CDD"/>
      </a:accent4>
      <a:accent5>
        <a:srgbClr val="28C874"/>
      </a:accent5>
      <a:accent6>
        <a:srgbClr val="E47963"/>
      </a:accent6>
      <a:hlink>
        <a:srgbClr val="64C143"/>
      </a:hlink>
      <a:folHlink>
        <a:srgbClr val="9A9A9A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Calligraphy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30000"/>
              </a:schemeClr>
            </a:gs>
            <a:gs pos="50000">
              <a:schemeClr val="phClr">
                <a:tint val="45000"/>
                <a:satMod val="220000"/>
              </a:schemeClr>
            </a:gs>
            <a:gs pos="100000">
              <a:schemeClr val="phClr">
                <a:tint val="90000"/>
                <a:satMod val="13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200000"/>
              </a:schemeClr>
            </a:gs>
            <a:gs pos="50000">
              <a:schemeClr val="phClr">
                <a:tint val="100000"/>
                <a:shade val="60000"/>
                <a:hueMod val="100000"/>
                <a:satMod val="180000"/>
              </a:schemeClr>
            </a:gs>
            <a:gs pos="100000">
              <a:schemeClr val="phClr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50600">
              <a:schemeClr val="phClr">
                <a:alpha val="40000"/>
              </a:schemeClr>
            </a:glow>
          </a:effectLst>
        </a:effectStyle>
        <a:effectStyle>
          <a:effectLst>
            <a:glow rad="101600">
              <a:schemeClr val="phClr">
                <a:alpha val="60000"/>
              </a:schemeClr>
            </a:glow>
          </a:effectLst>
          <a:scene3d>
            <a:camera prst="isometricLeftDown" fov="0">
              <a:rot lat="0" lon="0" rev="0"/>
            </a:camera>
            <a:lightRig rig="harsh" dir="tl">
              <a:rot lat="0" lon="0" rev="14280000"/>
            </a:lightRig>
          </a:scene3d>
          <a:sp3d prstMaterial="flat">
            <a:bevelT w="38100" h="50800" prst="softRound"/>
          </a:sp3d>
        </a:effectStyle>
        <a:effectStyle>
          <a:effectLst>
            <a:glow>
              <a:schemeClr val="phClr"/>
            </a:glow>
          </a:effectLst>
          <a:scene3d>
            <a:camera prst="isometricLeftDown">
              <a:rot lat="0" lon="0" rev="0"/>
            </a:camera>
            <a:lightRig rig="harsh" dir="tl">
              <a:rot lat="0" lon="0" rev="14280000"/>
            </a:lightRig>
          </a:scene3d>
          <a:sp3d extrusionH="63500" contourW="38100" prstMaterial="flat">
            <a:bevelT w="50800" h="635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10362649</Template>
  <TotalTime>0</TotalTime>
  <Words>661</Words>
  <Application>Microsoft Office PowerPoint</Application>
  <PresentationFormat>Экран (4:3)</PresentationFormat>
  <Paragraphs>111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10362649</vt:lpstr>
      <vt:lpstr>МБДОУ детский сад «Солнышко» Кардымовского района Смоленской области</vt:lpstr>
      <vt:lpstr>Васькина Людмила Александровна</vt:lpstr>
      <vt:lpstr>Я люблю свою работу</vt:lpstr>
      <vt:lpstr>Я люблю свою работу…</vt:lpstr>
      <vt:lpstr>Я люблю свою работу…</vt:lpstr>
      <vt:lpstr>Я люблю свою работу…</vt:lpstr>
      <vt:lpstr>«Если мы хотим лучше жить, нужно, чтобы страна была более привлекательнее для всех, и у нас нет и не может быть никакой другой объединяющей идеи кроме патриотизма»                                президент РФ В.В. Путин</vt:lpstr>
      <vt:lpstr>Слайд 8</vt:lpstr>
      <vt:lpstr>ТЕМА: «Приобщение  старших дошкольников к традициям родного края, природному окружению  посредством музейной педагогики с использованием краеведения»</vt:lpstr>
      <vt:lpstr>Система работы</vt:lpstr>
      <vt:lpstr>Цель:  познакомить детей с историей Смоленского края: как жили наши предки, его достопримечательности, знаменитыми людьми, воинской славой посредством музейной педагогики.</vt:lpstr>
      <vt:lpstr>Задачи</vt:lpstr>
      <vt:lpstr>Формы работы: </vt:lpstr>
      <vt:lpstr>Ожидаемые результаты: </vt:lpstr>
      <vt:lpstr>Результаты стартовой и итоговой диагностики работы с детьми и родителями </vt:lpstr>
      <vt:lpstr>Что такое мини-музей</vt:lpstr>
      <vt:lpstr>Слайд 17</vt:lpstr>
      <vt:lpstr>Основные направления работы</vt:lpstr>
      <vt:lpstr>Как жили наши предки</vt:lpstr>
      <vt:lpstr>Достопримечательности Смоленска </vt:lpstr>
      <vt:lpstr>Знаменитые люди Смоленщины</vt:lpstr>
      <vt:lpstr>Мы – помним, мы - гордимся</vt:lpstr>
      <vt:lpstr>Мероприятия </vt:lpstr>
      <vt:lpstr>Слайд 24</vt:lpstr>
      <vt:lpstr>Слайд 25</vt:lpstr>
      <vt:lpstr>Слайд 26</vt:lpstr>
      <vt:lpstr>Сотрудничество с родителями</vt:lpstr>
      <vt:lpstr>Слайд 28</vt:lpstr>
      <vt:lpstr>Приходите к нам в музей</vt:lpstr>
      <vt:lpstr>Слайд 30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2011-04-18T11:00:22Z</dcterms:created>
  <dcterms:modified xsi:type="dcterms:W3CDTF">2020-03-13T19:44:58Z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TC103626491049</vt:lpwstr>
  </property>
</Properties>
</file>